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8" r:id="rId3"/>
  </p:sldMasterIdLst>
  <p:notesMasterIdLst>
    <p:notesMasterId r:id="rId21"/>
  </p:notesMasterIdLst>
  <p:handoutMasterIdLst>
    <p:handoutMasterId r:id="rId22"/>
  </p:handoutMasterIdLst>
  <p:sldIdLst>
    <p:sldId id="12538704" r:id="rId4"/>
    <p:sldId id="12538739" r:id="rId5"/>
    <p:sldId id="12538706" r:id="rId6"/>
    <p:sldId id="12538677" r:id="rId7"/>
    <p:sldId id="12538721" r:id="rId8"/>
    <p:sldId id="12538740" r:id="rId9"/>
    <p:sldId id="12538722" r:id="rId10"/>
    <p:sldId id="12538741" r:id="rId11"/>
    <p:sldId id="12538742" r:id="rId12"/>
    <p:sldId id="12538751" r:id="rId13"/>
    <p:sldId id="12538754" r:id="rId14"/>
    <p:sldId id="12538743" r:id="rId15"/>
    <p:sldId id="12538752" r:id="rId16"/>
    <p:sldId id="12538753" r:id="rId17"/>
    <p:sldId id="12538733" r:id="rId18"/>
    <p:sldId id="12538724" r:id="rId19"/>
    <p:sldId id="12538711" r:id="rId20"/>
  </p:sldIdLst>
  <p:sldSz cx="14630400" cy="8229600"/>
  <p:notesSz cx="6858000" cy="9144000"/>
  <p:embeddedFontLs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" panose="020B0502040204020203"/>
      <p:regular r:id="rId30"/>
      <p:bold r:id="rId31"/>
      <p:italic r:id="rId32"/>
      <p:boldItalic r:id="rId33"/>
    </p:embeddedFont>
    <p:embeddedFont>
      <p:font typeface="Poppins" panose="00000500000000000000" pitchFamily="2" charset="77"/>
      <p:regular r:id="rId34"/>
      <p:bold r:id="rId35"/>
      <p:italic r:id="rId36"/>
      <p:boldItalic r:id="rId37"/>
    </p:embeddedFont>
    <p:embeddedFont>
      <p:font typeface="Poppins Light" panose="00000400000000000000" pitchFamily="2" charset="77"/>
      <p:regular r:id="rId38"/>
      <p:italic r:id="rId39"/>
    </p:embeddedFont>
    <p:embeddedFont>
      <p:font typeface="Segoe UI Black" panose="020B0A02040204020203" pitchFamily="34" charset="0"/>
      <p:bold r:id="rId40"/>
    </p:embeddedFont>
    <p:embeddedFont>
      <p:font typeface="Segoe UI Semibold (Headings)" panose="020B0702040204020203"/>
      <p:bold r:id="rId41"/>
    </p:embeddedFont>
    <p:embeddedFont>
      <p:font typeface="Segoe UI Semibold" panose="020B0702040204020203" charset="0"/>
      <p:bold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12538704"/>
            <p14:sldId id="12538739"/>
            <p14:sldId id="12538706"/>
            <p14:sldId id="12538677"/>
            <p14:sldId id="12538721"/>
            <p14:sldId id="12538740"/>
            <p14:sldId id="12538722"/>
            <p14:sldId id="12538741"/>
            <p14:sldId id="12538742"/>
            <p14:sldId id="12538751"/>
            <p14:sldId id="12538754"/>
            <p14:sldId id="12538743"/>
            <p14:sldId id="12538752"/>
            <p14:sldId id="12538753"/>
            <p14:sldId id="12538733"/>
            <p14:sldId id="12538724"/>
            <p14:sldId id="125387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4194" autoAdjust="0"/>
  </p:normalViewPr>
  <p:slideViewPr>
    <p:cSldViewPr snapToGrid="0" snapToObjects="1">
      <p:cViewPr varScale="1">
        <p:scale>
          <a:sx n="85" d="100"/>
          <a:sy n="85" d="100"/>
        </p:scale>
        <p:origin x="60" y="-6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21.fntdata"/><Relationship Id="rId45" Type="http://schemas.openxmlformats.org/officeDocument/2006/relationships/font" Target="fonts/font20.fntdata"/><Relationship Id="rId44" Type="http://schemas.openxmlformats.org/officeDocument/2006/relationships/font" Target="fonts/font19.fntdata"/><Relationship Id="rId43" Type="http://schemas.openxmlformats.org/officeDocument/2006/relationships/font" Target="fonts/font18.fntdata"/><Relationship Id="rId42" Type="http://schemas.openxmlformats.org/officeDocument/2006/relationships/font" Target="fonts/font17.fntdata"/><Relationship Id="rId41" Type="http://schemas.openxmlformats.org/officeDocument/2006/relationships/font" Target="fonts/font16.fntdata"/><Relationship Id="rId40" Type="http://schemas.openxmlformats.org/officeDocument/2006/relationships/font" Target="fonts/font15.fntdata"/><Relationship Id="rId4" Type="http://schemas.openxmlformats.org/officeDocument/2006/relationships/slide" Target="slides/slide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anose="00000400000000000000" pitchFamily="2" charset="77"/>
                    <a:cs typeface="Poppins Light" panose="00000400000000000000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anose="00000400000000000000" pitchFamily="2" charset="77"/>
                  <a:cs typeface="Poppins Light" panose="00000400000000000000" pitchFamily="2" charset="77"/>
                </a:endParaRPr>
              </a:p>
            </p:txBody>
          </p:sp>
        </p:grpSp>
        <p:cxnSp>
          <p:nvCxnSpPr>
            <p:cNvPr id="6" name="Straight Connector 5"/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anose="00000500000000000000" pitchFamily="2" charset="77"/>
                    <a:cs typeface="Poppins" panose="00000500000000000000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anose="00000500000000000000" pitchFamily="2" charset="77"/>
                  <a:cs typeface="Poppins" panose="00000500000000000000" pitchFamily="2" charset="77"/>
                </a:endParaRPr>
              </a:p>
            </p:txBody>
          </p:sp>
          <p:sp>
            <p:nvSpPr>
              <p:cNvPr id="12" name="TextBox 11"/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anose="00000400000000000000" pitchFamily="2" charset="77"/>
                    <a:cs typeface="Poppins Light" panose="00000400000000000000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anose="00000400000000000000" pitchFamily="2" charset="77"/>
                  <a:cs typeface="Poppins Light" panose="00000400000000000000" pitchFamily="2" charset="77"/>
                </a:endParaRPr>
              </a:p>
            </p:txBody>
          </p:sp>
        </p:grpSp>
        <p:cxnSp>
          <p:nvCxnSpPr>
            <p:cNvPr id="6" name="Straight Connector 5"/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Q &amp; 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 !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 panose="020B0702040204020203"/>
                <a:cs typeface="Segoe UI" panose="020B0502040204020203" pitchFamily="34" charset="0"/>
              </a:rPr>
              <a:t>Presentation title </a:t>
            </a:r>
            <a:endParaRPr lang="en-US" dirty="0">
              <a:solidFill>
                <a:srgbClr val="08023F"/>
              </a:solidFill>
              <a:latin typeface="Segoe UI Semibold (Headings)" panose="020B0702040204020203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Q &amp; 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5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 !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 panose="020B0702040204020203"/>
                <a:cs typeface="Segoe UI" panose="020B0502040204020203" pitchFamily="34" charset="0"/>
              </a:rPr>
              <a:t>Presentation title </a:t>
            </a:r>
            <a:endParaRPr lang="en-US" dirty="0">
              <a:solidFill>
                <a:srgbClr val="FFFFFF"/>
              </a:solidFill>
              <a:latin typeface="Segoe UI Semibold (Headings)" panose="020B0702040204020203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anose="00000500000000000000" pitchFamily="2" charset="77"/>
                <a:cs typeface="Poppins" panose="00000500000000000000" pitchFamily="2" charset="77"/>
              </a:rPr>
              <a:t>#AzConfDev</a:t>
            </a:r>
            <a:endParaRPr lang="en-IN" sz="1600" b="0" dirty="0"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/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Black, white and grays"/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/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Mid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Extra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ar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Rich Black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/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object 55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Teal theme"/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object 55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een theme"/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object 55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Yellow theme"/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7" name="object 55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object 55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Orange theme"/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object 55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Other colors title"/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grpSp>
        <p:nvGrpSpPr>
          <p:cNvPr id="4" name="Blue theme"/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object 55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Primary colors title"/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89" name="object 75"/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Light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0" name="Primary colors title"/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91" name="object 75"/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111950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2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4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5" marR="0" indent="-21717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5" marR="0" indent="-20193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84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28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5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8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43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50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4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37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781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8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1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/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/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/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noAutofit/>
          </a:bodyPr>
          <a:lstStyle/>
          <a:p>
            <a:pPr marL="0" marR="0" lvl="0" indent="0" algn="ctr" defTabSz="11188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Black, white and grays"/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/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/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42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/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/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/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Mid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/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/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Extra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ar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G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8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/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/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Rich Black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8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/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/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/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/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Purple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/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object 55"/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Teal theme"/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/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/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/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Teal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/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object 55"/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een theme"/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/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/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/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Green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/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object 55"/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Yellow theme"/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/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/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/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Yellow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7" name="object 55"/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object 55"/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Orange theme"/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/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/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/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Light Orange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/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object 55"/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Other colors title"/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grpSp>
        <p:nvGrpSpPr>
          <p:cNvPr id="4" name="Blue theme"/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/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/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  <a:endPara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/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object 55"/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Primary colors title"/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89" name="object 75"/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Light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0" name="Primary colors title"/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  <a:endParaRPr lang="en-US" sz="1000" dirty="0">
              <a:solidFill>
                <a:srgbClr val="505050"/>
              </a:solidFill>
              <a:latin typeface="+mj-lt"/>
            </a:endParaRPr>
          </a:p>
        </p:txBody>
      </p:sp>
      <p:sp>
        <p:nvSpPr>
          <p:cNvPr id="91" name="object 75"/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 Blue</a:t>
            </a:r>
            <a:endParaRPr kumimoji="0" lang="en-US" sz="84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dt="0"/>
  <p:txStyles>
    <p:titleStyle>
      <a:lvl1pPr algn="l" defTabSz="111950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2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40" marR="0" indent="0" algn="l" defTabSz="111950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5" marR="0" indent="-21717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5" marR="0" indent="-201930" algn="l" defTabSz="111950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84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28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50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85" indent="-280035" algn="l" defTabSz="11195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43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50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4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37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781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8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15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0" algn="l" defTabSz="111950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321170" y="0"/>
            <a:ext cx="9988061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685" y="1242695"/>
            <a:ext cx="805751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0100" y="766445"/>
            <a:ext cx="6968490" cy="598170"/>
          </a:xfrm>
        </p:spPr>
        <p:txBody>
          <a:bodyPr wrap="square"/>
          <a:p>
            <a:r>
              <a:rPr lang="en-US"/>
              <a:t>What I have tried to build?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954655"/>
          </a:xfrm>
        </p:spPr>
        <p:txBody>
          <a:bodyPr/>
          <a:p>
            <a:r>
              <a:rPr lang="en-US"/>
              <a:t>A train schedule search app, which uses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AD - Active Directory - Sign in users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Static Web Apps - To host web app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function - Provides data over http request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API - CRUD operation of data manage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GitHub - Version control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Azure pipelines - Seamless deployment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And everything is on azure environment ❤️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0100" y="766445"/>
            <a:ext cx="6202045" cy="598170"/>
          </a:xfrm>
        </p:spPr>
        <p:txBody>
          <a:bodyPr wrap="square"/>
          <a:p>
            <a:r>
              <a:rPr lang="en-US"/>
              <a:t>Azure AD in angular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846580"/>
          </a:xfrm>
        </p:spPr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npm install @azure/msal-browser @azure/msal-angular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Add the authentication components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Add app registrations</a:t>
            </a:r>
            <a:endParaRPr lang="en-US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/>
              <a:t>Add redirect uri</a:t>
            </a:r>
            <a:endParaRPr lang="en-US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/>
              <a:t>Add token in client side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0" y="3629660"/>
            <a:ext cx="9334500" cy="4209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0100" y="766445"/>
            <a:ext cx="8989060" cy="598170"/>
          </a:xfrm>
        </p:spPr>
        <p:txBody>
          <a:bodyPr wrap="square"/>
          <a:p>
            <a:r>
              <a:rPr lang="en-US"/>
              <a:t>Small and interesting SaaS apps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477010"/>
          </a:xfrm>
        </p:spPr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Calenders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csv to json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Image crop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etc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Platinum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/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Picture 4" descr="Logo&#10;&#10;Description automatically generated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Silver Partner</a:t>
            </a:r>
            <a:endParaRPr lang="en-IN" sz="4400" b="1" spc="-60" dirty="0">
              <a:ln w="3175">
                <a:noFill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/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/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noAutofit/>
              </a:bodyPr>
              <a:lstStyle/>
              <a:p>
                <a:pPr algn="l" defTabSz="9321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" name="Picture 6" descr="Logo&#10;&#10;Description automatically generate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/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noAutofit/>
              </a:bodyPr>
              <a:lstStyle/>
              <a:p>
                <a:pPr algn="l" defTabSz="9321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/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/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/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" name="Picture 12" descr="Logo&#10;&#10;Description automatically generated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/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noAutofit/>
            </a:bodyPr>
            <a:lstStyle/>
            <a:p>
              <a:pPr algn="l" defTabSz="932180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Picture 14" descr="Logo&#10;&#10;Description automatically generated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>
              <a:fillRect/>
            </a:stretch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0230" y="727449"/>
            <a:ext cx="4686169" cy="598170"/>
          </a:xfrm>
        </p:spPr>
        <p:txBody>
          <a:bodyPr/>
          <a:lstStyle/>
          <a:p>
            <a:r>
              <a:rPr altLang="en-IN"/>
              <a:t>THANK YOU!</a:t>
            </a:r>
            <a:endParaRPr alt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800230" y="4013745"/>
            <a:ext cx="4890857" cy="294640"/>
          </a:xfrm>
        </p:spPr>
        <p:txBody>
          <a:bodyPr/>
          <a:lstStyle/>
          <a:p>
            <a:r>
              <a:rPr lang="en-US" altLang="en-IN"/>
              <a:t>Pandiyan Murugan</a:t>
            </a:r>
            <a:endParaRPr lang="en-US" altLang="en-IN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00230" y="4402135"/>
            <a:ext cx="4890857" cy="257810"/>
          </a:xfrm>
        </p:spPr>
        <p:txBody>
          <a:bodyPr/>
          <a:lstStyle/>
          <a:p>
            <a:r>
              <a:rPr lang="en-US" altLang="en-IN"/>
              <a:t>@pandiyan_cool</a:t>
            </a:r>
            <a:endParaRPr lang="en-US" alt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00230" y="4998429"/>
            <a:ext cx="4890857" cy="294640"/>
          </a:xfrm>
        </p:spPr>
        <p:txBody>
          <a:bodyPr/>
          <a:lstStyle/>
          <a:p>
            <a:r>
              <a:rPr lang="en-US" altLang="en-IN"/>
              <a:t>efficientuser.com</a:t>
            </a:r>
            <a:endParaRPr lang="en-US" alt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800230" y="5367762"/>
            <a:ext cx="4890857" cy="257810"/>
          </a:xfrm>
        </p:spPr>
        <p:txBody>
          <a:bodyPr/>
          <a:lstStyle/>
          <a:p>
            <a:r>
              <a:rPr lang="en-US" altLang="en-IN"/>
              <a:t>github.com/pandiyancool</a:t>
            </a:r>
            <a:endParaRPr lang="en-US" altLang="en-IN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800100" y="2463165"/>
            <a:ext cx="7771130" cy="676910"/>
          </a:xfrm>
        </p:spPr>
        <p:txBody>
          <a:bodyPr/>
          <a:lstStyle/>
          <a:p>
            <a:r>
              <a:rPr lang="en-US" altLang="en-IN"/>
              <a:t>Building Saas Application on Azure</a:t>
            </a:r>
            <a:endParaRPr lang="en-US" alt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2" name="Picture Placeholder 101"/>
          <p:cNvPicPr>
            <a:picLocks noChangeAspect="1"/>
          </p:cNvPicPr>
          <p:nvPr>
            <p:ph type="pic"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2476500" y="1278255"/>
            <a:ext cx="9678035" cy="544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2111" y="3273200"/>
            <a:ext cx="6870875" cy="744220"/>
          </a:xfrm>
        </p:spPr>
        <p:txBody>
          <a:bodyPr/>
          <a:lstStyle/>
          <a:p>
            <a:r>
              <a:rPr altLang="en-IN" sz="4400" b="1" dirty="0" err="1">
                <a:latin typeface="Segoe UI" panose="020B0502040204020203"/>
                <a:cs typeface="Segoe UI" panose="020B0502040204020203"/>
              </a:rPr>
              <a:t>Pandiyan Murugan</a:t>
            </a:r>
            <a:endParaRPr altLang="en-IN" sz="4400" b="1" dirty="0">
              <a:latin typeface="Segoe UI" panose="020B0502040204020203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252210" y="4500245"/>
            <a:ext cx="5607685" cy="7385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 panose="020B0502040204020203"/>
                <a:cs typeface="Segoe UI" panose="020B0502040204020203"/>
              </a:rPr>
              <a:t>Microsoft MVP</a:t>
            </a:r>
            <a:br>
              <a:rPr lang="en-US" dirty="0">
                <a:latin typeface="Segoe UI" panose="020B0502040204020203"/>
                <a:cs typeface="Segoe UI" panose="020B0502040204020203"/>
              </a:rPr>
            </a:br>
            <a:r>
              <a:rPr lang="en-US" dirty="0">
                <a:latin typeface="Segoe UI" panose="020B0502040204020203"/>
                <a:cs typeface="Segoe UI" panose="020B0502040204020203"/>
              </a:rPr>
              <a:t>Principal Software Engineer @ lightcast.io</a:t>
            </a:r>
            <a:endParaRPr lang="en-US" dirty="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3" name="Picture Placeholder 12" descr="IMG_20190209_13564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939415" y="2452370"/>
            <a:ext cx="3129915" cy="3129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52" y="3509646"/>
            <a:ext cx="10972800" cy="730885"/>
          </a:xfrm>
        </p:spPr>
        <p:txBody>
          <a:bodyPr/>
          <a:lstStyle/>
          <a:p>
            <a:r>
              <a:rPr altLang="en-IN" dirty="0"/>
              <a:t>Building SaaS application on Azure</a:t>
            </a:r>
            <a:endParaRPr alt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8935"/>
          </a:xfrm>
        </p:spPr>
        <p:txBody>
          <a:bodyPr/>
          <a:lstStyle/>
          <a:p>
            <a:r>
              <a:rPr lang="en-US" altLang="en-IN" dirty="0"/>
              <a:t>Pandiyan Murugan</a:t>
            </a:r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0100" y="766445"/>
            <a:ext cx="9939020" cy="598170"/>
          </a:xfrm>
        </p:spPr>
        <p:txBody>
          <a:bodyPr wrap="square"/>
          <a:lstStyle/>
          <a:p>
            <a:r>
              <a:rPr altLang="en-IN"/>
              <a:t>What is the most difficult thing to build?</a:t>
            </a:r>
            <a:endParaRPr alt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1107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SaaS?</a:t>
            </a:r>
            <a:endParaRPr lang="en-US" alt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PaaS?</a:t>
            </a:r>
            <a:endParaRPr lang="en-US" alt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/>
              <a:t>IaaS?</a:t>
            </a:r>
            <a:endParaRPr lang="en-US" alt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3717290" y="2047875"/>
            <a:ext cx="7196455" cy="4133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Text Box 14"/>
          <p:cNvSpPr txBox="1"/>
          <p:nvPr/>
        </p:nvSpPr>
        <p:spPr>
          <a:xfrm>
            <a:off x="4832350" y="6628765"/>
            <a:ext cx="496506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en-IN" sz="2400">
                <a:solidFill>
                  <a:schemeClr val="bg1"/>
                </a:solidFill>
                <a:cs typeface="Segoe UI" panose="020B0502040204020203" pitchFamily="34" charset="0"/>
              </a:rPr>
              <a:t>Building attention after good lunch :)</a:t>
            </a:r>
            <a:endParaRPr lang="en-US" sz="1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0231" y="766186"/>
            <a:ext cx="3232926" cy="598170"/>
          </a:xfrm>
        </p:spPr>
        <p:txBody>
          <a:bodyPr/>
          <a:p>
            <a:r>
              <a:rPr lang="en-US"/>
              <a:t>What is SaaS?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585085"/>
          </a:xfrm>
        </p:spPr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Software as a service (SaaS) allows users to connect to and use cloud-based apps over the Internet. Common examples are email, calendaring, and office tools (such as Microsoft Office 365).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SaaS provides a complete software solution that you purchase on a pay-as-you-go basis from a cloud service provider. You rent the use of an app for your organization, and your users connect to it over the Internet, usually with a web browser. </a:t>
            </a:r>
            <a:endParaRPr lang="en-US"/>
          </a:p>
        </p:txBody>
      </p:sp>
      <p:pic>
        <p:nvPicPr>
          <p:cNvPr id="110" name="Picture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1311275" y="4730750"/>
            <a:ext cx="10680065" cy="285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Picture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1732915" y="0"/>
            <a:ext cx="10287000" cy="761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1643380" y="1057910"/>
            <a:ext cx="11004550" cy="6209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algn="l" defTabSz="932180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1380</Words>
  <Application>WPS Presentation</Application>
  <PresentationFormat>Custom</PresentationFormat>
  <Paragraphs>81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Segoe UI</vt:lpstr>
      <vt:lpstr>Segoe UI</vt:lpstr>
      <vt:lpstr>Poppins</vt:lpstr>
      <vt:lpstr>Poppins Light</vt:lpstr>
      <vt:lpstr>Segoe UI Black</vt:lpstr>
      <vt:lpstr>Segoe UI Semibold (Headings)</vt:lpstr>
      <vt:lpstr>Segoe UI Semibold</vt:lpstr>
      <vt:lpstr>Microsoft YaHei</vt:lpstr>
      <vt:lpstr>Arial Unicode MS</vt:lpstr>
      <vt:lpstr>Calibri</vt:lpstr>
      <vt:lpstr>Document template - Corp grid</vt:lpstr>
      <vt:lpstr>1_Document template - Corp grid</vt:lpstr>
      <vt:lpstr>PowerPoint 演示文稿</vt:lpstr>
      <vt:lpstr>PowerPoint 演示文稿</vt:lpstr>
      <vt:lpstr>Pandiyan Murugan</vt:lpstr>
      <vt:lpstr>Building SaaS application on Azure</vt:lpstr>
      <vt:lpstr>What is the most difficult thing to build?</vt:lpstr>
      <vt:lpstr>PowerPoint 演示文稿</vt:lpstr>
      <vt:lpstr>What is SaaS?</vt:lpstr>
      <vt:lpstr>PowerPoint 演示文稿</vt:lpstr>
      <vt:lpstr>PowerPoint 演示文稿</vt:lpstr>
      <vt:lpstr>PowerPoint 演示文稿</vt:lpstr>
      <vt:lpstr>PowerPoint 演示文稿</vt:lpstr>
      <vt:lpstr>What I have tried to build?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>pandiyan.murugan</cp:lastModifiedBy>
  <cp:revision>25</cp:revision>
  <dcterms:created xsi:type="dcterms:W3CDTF">2020-10-17T05:30:00Z</dcterms:created>
  <dcterms:modified xsi:type="dcterms:W3CDTF">2022-10-21T09:27:15Z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  <property fmtid="{D5CDD505-2E9C-101B-9397-08002B2CF9AE}" pid="11" name="ICV">
    <vt:lpwstr>985E45F03C5A43779A1E809AFAD616D4</vt:lpwstr>
  </property>
  <property fmtid="{D5CDD505-2E9C-101B-9397-08002B2CF9AE}" pid="12" name="KSOProductBuildVer">
    <vt:lpwstr>1033-11.2.0.11373</vt:lpwstr>
  </property>
</Properties>
</file>